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90" r:id="rId5"/>
    <p:sldId id="279" r:id="rId6"/>
    <p:sldId id="257" r:id="rId7"/>
    <p:sldId id="281" r:id="rId8"/>
    <p:sldId id="300" r:id="rId9"/>
    <p:sldId id="291" r:id="rId10"/>
    <p:sldId id="295" r:id="rId11"/>
    <p:sldId id="293" r:id="rId12"/>
    <p:sldId id="303" r:id="rId13"/>
    <p:sldId id="304" r:id="rId14"/>
    <p:sldId id="305" r:id="rId15"/>
    <p:sldId id="306" r:id="rId16"/>
    <p:sldId id="296" r:id="rId17"/>
    <p:sldId id="307" r:id="rId18"/>
    <p:sldId id="259" r:id="rId19"/>
    <p:sldId id="308" r:id="rId20"/>
    <p:sldId id="286" r:id="rId21"/>
    <p:sldId id="289" r:id="rId22"/>
    <p:sldId id="287"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autoAdjust="0"/>
    <p:restoredTop sz="77143" autoAdjust="0"/>
  </p:normalViewPr>
  <p:slideViewPr>
    <p:cSldViewPr snapToGrid="0">
      <p:cViewPr varScale="1">
        <p:scale>
          <a:sx n="122" d="100"/>
          <a:sy n="122" d="100"/>
        </p:scale>
        <p:origin x="1908" y="114"/>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8/2/2023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8/2/2023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038363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 –</a:t>
            </a:r>
          </a:p>
          <a:p>
            <a:endParaRPr lang="en-US" dirty="0"/>
          </a:p>
          <a:p>
            <a:r>
              <a:rPr lang="en-US" dirty="0"/>
              <a:t>As you can gather from each graph, it shows that Denver has the lowest crime but rising, Austin is the next lowest and decreasing, and Memphis is third with an increasing amount in crime.</a:t>
            </a:r>
          </a:p>
        </p:txBody>
      </p:sp>
      <p:sp>
        <p:nvSpPr>
          <p:cNvPr id="4" name="Slide Number Placeholder 3"/>
          <p:cNvSpPr>
            <a:spLocks noGrp="1"/>
          </p:cNvSpPr>
          <p:nvPr>
            <p:ph type="sldNum" sz="quarter" idx="5"/>
          </p:nvPr>
        </p:nvSpPr>
        <p:spPr/>
        <p:txBody>
          <a:bodyPr/>
          <a:lstStyle/>
          <a:p>
            <a:fld id="{F5B62BC0-7DC4-4569-951D-2BB9475345C6}" type="slidenum">
              <a:rPr lang="en-US" smtClean="0"/>
              <a:t>16</a:t>
            </a:fld>
            <a:endParaRPr lang="en-US" dirty="0"/>
          </a:p>
        </p:txBody>
      </p:sp>
    </p:spTree>
    <p:extLst>
      <p:ext uri="{BB962C8B-B14F-4D97-AF65-F5344CB8AC3E}">
        <p14:creationId xmlns:p14="http://schemas.microsoft.com/office/powerpoint/2010/main" val="1033181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17</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18</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19</a:t>
            </a:fld>
            <a:endParaRPr lang="en-US" dirty="0"/>
          </a:p>
        </p:txBody>
      </p:sp>
    </p:spTree>
    <p:extLst>
      <p:ext uri="{BB962C8B-B14F-4D97-AF65-F5344CB8AC3E}">
        <p14:creationId xmlns:p14="http://schemas.microsoft.com/office/powerpoint/2010/main" val="660810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20</a:t>
            </a:fld>
            <a:endParaRPr lang="en-US" dirty="0"/>
          </a:p>
        </p:txBody>
      </p:sp>
    </p:spTree>
    <p:extLst>
      <p:ext uri="{BB962C8B-B14F-4D97-AF65-F5344CB8AC3E}">
        <p14:creationId xmlns:p14="http://schemas.microsoft.com/office/powerpoint/2010/main" val="241736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105491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a:t>
            </a: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377836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5609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Dulce – focus on Lessons Learned</a:t>
            </a:r>
          </a:p>
          <a:p>
            <a:endParaRPr lang="en-US" dirty="0"/>
          </a:p>
          <a:p>
            <a:r>
              <a:rPr lang="en-US" dirty="0"/>
              <a:t>Top notes:</a:t>
            </a:r>
          </a:p>
          <a:p>
            <a:r>
              <a:rPr lang="en-US" dirty="0"/>
              <a:t>Data gathering and cleaning can be VERY time consuming (ATTOM API restrictions, Messy crime data)</a:t>
            </a:r>
          </a:p>
          <a:p>
            <a:r>
              <a:rPr lang="en-US" dirty="0"/>
              <a:t>Be flexible – keep communication ongoing with your clients!</a:t>
            </a:r>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411685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11</a:t>
            </a:fld>
            <a:endParaRPr lang="en-US" dirty="0"/>
          </a:p>
        </p:txBody>
      </p:sp>
    </p:spTree>
    <p:extLst>
      <p:ext uri="{BB962C8B-B14F-4D97-AF65-F5344CB8AC3E}">
        <p14:creationId xmlns:p14="http://schemas.microsoft.com/office/powerpoint/2010/main" val="429247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a:t>
            </a:r>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268918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 –</a:t>
            </a:r>
          </a:p>
          <a:p>
            <a:endParaRPr lang="en-US" dirty="0"/>
          </a:p>
          <a:p>
            <a:r>
              <a:rPr lang="en-US" dirty="0"/>
              <a:t>As you can see in the cluster bar graph and the summary of statistical analysis, our top 2 city choices for school graduation rate percentage were Austin and Denver. </a:t>
            </a:r>
          </a:p>
        </p:txBody>
      </p:sp>
      <p:sp>
        <p:nvSpPr>
          <p:cNvPr id="4" name="Slide Number Placeholder 3"/>
          <p:cNvSpPr>
            <a:spLocks noGrp="1"/>
          </p:cNvSpPr>
          <p:nvPr>
            <p:ph type="sldNum" sz="quarter" idx="5"/>
          </p:nvPr>
        </p:nvSpPr>
        <p:spPr/>
        <p:txBody>
          <a:bodyPr/>
          <a:lstStyle/>
          <a:p>
            <a:fld id="{F5B62BC0-7DC4-4569-951D-2BB9475345C6}" type="slidenum">
              <a:rPr lang="en-US" smtClean="0"/>
              <a:t>15</a:t>
            </a:fld>
            <a:endParaRPr lang="en-US" dirty="0"/>
          </a:p>
        </p:txBody>
      </p:sp>
    </p:spTree>
    <p:extLst>
      <p:ext uri="{BB962C8B-B14F-4D97-AF65-F5344CB8AC3E}">
        <p14:creationId xmlns:p14="http://schemas.microsoft.com/office/powerpoint/2010/main" val="2822137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ypi.org/project/census/"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hyperlink" Target="https://www.census.gov/data/developers/guidance/api-user-guide.html"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infohub.nyced.org/reports/academics/graduation-results" TargetMode="External"/><Relationship Id="rId3" Type="http://schemas.openxmlformats.org/officeDocument/2006/relationships/image" Target="../media/image25.jpg"/><Relationship Id="rId7" Type="http://schemas.openxmlformats.org/officeDocument/2006/relationships/hyperlink" Target="https://www.publicschoolreview.com/tennessee/shelby-county-school-district/4700148-school-district"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www.cde.state.co.us/cdereval/gradratecurrent" TargetMode="External"/><Relationship Id="rId11" Type="http://schemas.openxmlformats.org/officeDocument/2006/relationships/image" Target="../media/image27.png"/><Relationship Id="rId5" Type="http://schemas.openxmlformats.org/officeDocument/2006/relationships/hyperlink" Target="https://www.illinoisreportcard.com/district.aspx?source=trends&amp;source2=graduationrate&amp;Districtid=15016299025" TargetMode="External"/><Relationship Id="rId10" Type="http://schemas.openxmlformats.org/officeDocument/2006/relationships/image" Target="../media/image12.png"/><Relationship Id="rId4" Type="http://schemas.openxmlformats.org/officeDocument/2006/relationships/hyperlink" Target="https://tea.texas.gov/reports-and-data/school-performance/accountability-research/completion-graduation-and-dropout" TargetMode="External"/><Relationship Id="rId9" Type="http://schemas.openxmlformats.org/officeDocument/2006/relationships/hyperlink" Target="https://www.cde.ca.gov/nr/ne/yr20/yr20rel101.asp"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ata.cityofnewyork.us/Public-Safety/NYPD-Arrests-Data-Historic-/8h9b-rp9u" TargetMode="External"/><Relationship Id="rId3" Type="http://schemas.openxmlformats.org/officeDocument/2006/relationships/image" Target="../media/image25.jpg"/><Relationship Id="rId7" Type="http://schemas.openxmlformats.org/officeDocument/2006/relationships/hyperlink" Target="https://data.memphistn.gov/Public-Safety/Memphis-Police-Department-Aggregate-Crime/n7ue-iwew"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denvergov.org/opendata/dataset/city-and-county-of-denver-crime" TargetMode="External"/><Relationship Id="rId11" Type="http://schemas.openxmlformats.org/officeDocument/2006/relationships/image" Target="../media/image29.png"/><Relationship Id="rId5" Type="http://schemas.openxmlformats.org/officeDocument/2006/relationships/hyperlink" Target="https://data.cityofchicago.org/Public-Safety/Crimes-2001-to-Present/ijzp-q8t2/data" TargetMode="External"/><Relationship Id="rId10" Type="http://schemas.openxmlformats.org/officeDocument/2006/relationships/image" Target="../media/image28.png"/><Relationship Id="rId4" Type="http://schemas.openxmlformats.org/officeDocument/2006/relationships/hyperlink" Target="https://data.austintexas.gov/Public-Safety/Crime-Reports/fdj4-gpfu" TargetMode="External"/><Relationship Id="rId9" Type="http://schemas.openxmlformats.org/officeDocument/2006/relationships/hyperlink" Target="https://data.sfgov.org/browse?category=Public+Safet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bls.gov/developers/home.htm"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hyperlink" Target="https://www.census.gov/data/developers/guidance/api-user-guide.html" TargetMode="Externa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data.memphistn.gov/Public-Safety/Memphis-Police-Department-Aggregate-Crime/n7ue-iwew" TargetMode="External"/><Relationship Id="rId13" Type="http://schemas.openxmlformats.org/officeDocument/2006/relationships/hyperlink" Target="https://www.illinoisreportcard.com/district.aspx?source=trends&amp;source2=graduationrate&amp;Districtid=15016299025" TargetMode="External"/><Relationship Id="rId18" Type="http://schemas.openxmlformats.org/officeDocument/2006/relationships/hyperlink" Target="https://www.bls.gov/developers/home.htm" TargetMode="External"/><Relationship Id="rId3" Type="http://schemas.openxmlformats.org/officeDocument/2006/relationships/hyperlink" Target="https://www.census.gov/data/developers/guidance/api-user-guide.html" TargetMode="External"/><Relationship Id="rId21" Type="http://schemas.microsoft.com/office/2007/relationships/hdphoto" Target="../media/hdphoto1.wdp"/><Relationship Id="rId7" Type="http://schemas.openxmlformats.org/officeDocument/2006/relationships/hyperlink" Target="https://www.denvergov.org/opendata/dataset/city-and-county-of-denver-crime" TargetMode="External"/><Relationship Id="rId12" Type="http://schemas.openxmlformats.org/officeDocument/2006/relationships/hyperlink" Target="https://tea.texas.gov/reports-and-data/school-performance/accountability-research/completion-graduation-and-dropout" TargetMode="External"/><Relationship Id="rId17" Type="http://schemas.openxmlformats.org/officeDocument/2006/relationships/hyperlink" Target="https://www.cde.ca.gov/nr/ne/yr20/yr20rel101.asp" TargetMode="External"/><Relationship Id="rId2" Type="http://schemas.openxmlformats.org/officeDocument/2006/relationships/notesSlide" Target="../notesSlides/notesSlide5.xml"/><Relationship Id="rId16" Type="http://schemas.openxmlformats.org/officeDocument/2006/relationships/hyperlink" Target="https://infohub.nyced.org/reports/academics/graduation-results" TargetMode="External"/><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hyperlink" Target="https://data.cityofchicago.org/Public-Safety/Crimes-2001-to-Present/ijzp-q8t2/data" TargetMode="External"/><Relationship Id="rId11" Type="http://schemas.openxmlformats.org/officeDocument/2006/relationships/hyperlink" Target="https://www.attomdata.com/" TargetMode="External"/><Relationship Id="rId24" Type="http://schemas.openxmlformats.org/officeDocument/2006/relationships/image" Target="../media/image17.jpg"/><Relationship Id="rId5" Type="http://schemas.openxmlformats.org/officeDocument/2006/relationships/hyperlink" Target="https://data.austintexas.gov/Public-Safety/Crime-Reports/fdj4-gpfu" TargetMode="External"/><Relationship Id="rId15" Type="http://schemas.openxmlformats.org/officeDocument/2006/relationships/hyperlink" Target="https://www.publicschoolreview.com/tennessee/shelby-county-school-district/4700148-school-district" TargetMode="External"/><Relationship Id="rId23" Type="http://schemas.microsoft.com/office/2007/relationships/hdphoto" Target="../media/hdphoto2.wdp"/><Relationship Id="rId10" Type="http://schemas.openxmlformats.org/officeDocument/2006/relationships/hyperlink" Target="https://data.sfgov.org/browse?category=Public+Safety" TargetMode="External"/><Relationship Id="rId19" Type="http://schemas.openxmlformats.org/officeDocument/2006/relationships/hyperlink" Target="https://www.bls.gov/help/hlpforma.htm#LA" TargetMode="External"/><Relationship Id="rId4" Type="http://schemas.openxmlformats.org/officeDocument/2006/relationships/hyperlink" Target="https://pypi.org/project/census/" TargetMode="External"/><Relationship Id="rId9" Type="http://schemas.openxmlformats.org/officeDocument/2006/relationships/hyperlink" Target="https://data.cityofnewyork.us/Public-Safety/NYPD-Arrests-Data-Historic-/8h9b-rp9u" TargetMode="External"/><Relationship Id="rId14" Type="http://schemas.openxmlformats.org/officeDocument/2006/relationships/hyperlink" Target="https://www.cde.state.co.us/cdereval/gradratecurrent" TargetMode="External"/><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1994949"/>
          </a:xfrm>
        </p:spPr>
        <p:txBody>
          <a:bodyPr/>
          <a:lstStyle/>
          <a:p>
            <a:r>
              <a:rPr lang="en-US" dirty="0"/>
              <a:t>Approach</a:t>
            </a:r>
            <a:br>
              <a:rPr lang="en-US" dirty="0"/>
            </a:br>
            <a:r>
              <a:rPr lang="en-US" dirty="0"/>
              <a:t>Highlights</a:t>
            </a:r>
            <a:br>
              <a:rPr lang="en-US" dirty="0"/>
            </a:br>
            <a:r>
              <a:rPr lang="en-US" dirty="0"/>
              <a:t>&amp; </a:t>
            </a:r>
            <a:br>
              <a:rPr lang="en-US" dirty="0"/>
            </a:br>
            <a:r>
              <a:rPr lang="en-US" dirty="0"/>
              <a:t>Lessons Learned</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109586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478001"/>
            <a:ext cx="3849264" cy="1814233"/>
          </a:xfrm>
        </p:spPr>
        <p:txBody>
          <a:bodyPr/>
          <a:lstStyle/>
          <a:p>
            <a:pPr>
              <a:spcAft>
                <a:spcPts val="600"/>
              </a:spcAft>
            </a:pPr>
            <a:r>
              <a:rPr lang="en-US" sz="1400" dirty="0"/>
              <a:t>Collected data</a:t>
            </a:r>
          </a:p>
          <a:p>
            <a:pPr>
              <a:spcAft>
                <a:spcPts val="600"/>
              </a:spcAft>
            </a:pPr>
            <a:r>
              <a:rPr lang="en-US" sz="1400" dirty="0"/>
              <a:t>Minor data cleaning</a:t>
            </a:r>
          </a:p>
          <a:p>
            <a:pPr>
              <a:spcAft>
                <a:spcPts val="600"/>
              </a:spcAft>
            </a:pPr>
            <a:r>
              <a:rPr lang="en-US" sz="1400" dirty="0"/>
              <a:t>View trend over time with line chart</a:t>
            </a:r>
          </a:p>
          <a:p>
            <a:pPr>
              <a:spcAft>
                <a:spcPts val="600"/>
              </a:spcAft>
            </a:pPr>
            <a:r>
              <a:rPr lang="en-US" sz="1400" dirty="0"/>
              <a:t>Use trend lines when “messy”</a:t>
            </a:r>
          </a:p>
          <a:p>
            <a:pPr>
              <a:spcAft>
                <a:spcPts val="600"/>
              </a:spcAft>
            </a:pPr>
            <a:r>
              <a:rPr lang="en-US" sz="1400" dirty="0"/>
              <a:t>Use AOVA, T tests to verify differences</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3380575"/>
            <a:ext cx="3849264" cy="428891"/>
          </a:xfrm>
        </p:spPr>
        <p:txBody>
          <a:bodyPr/>
          <a:lstStyle/>
          <a:p>
            <a:r>
              <a:rPr lang="en-US" sz="1600" dirty="0"/>
              <a:t>Working with reported values</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3840214"/>
            <a:ext cx="3849264" cy="2606768"/>
          </a:xfrm>
        </p:spPr>
        <p:txBody>
          <a:bodyPr/>
          <a:lstStyle/>
          <a:p>
            <a:pPr>
              <a:spcAft>
                <a:spcPts val="600"/>
              </a:spcAft>
            </a:pPr>
            <a:r>
              <a:rPr lang="en-US" sz="1400" dirty="0"/>
              <a:t>Collected data</a:t>
            </a:r>
          </a:p>
          <a:p>
            <a:pPr>
              <a:spcAft>
                <a:spcPts val="600"/>
              </a:spcAft>
            </a:pPr>
            <a:r>
              <a:rPr lang="en-US" sz="1400" dirty="0"/>
              <a:t>Cleaned data</a:t>
            </a:r>
          </a:p>
          <a:p>
            <a:pPr>
              <a:spcAft>
                <a:spcPts val="600"/>
              </a:spcAft>
            </a:pPr>
            <a:r>
              <a:rPr lang="en-US" sz="1400" dirty="0"/>
              <a:t>Calculate key care abouts (e.g. mean, change rates)</a:t>
            </a:r>
          </a:p>
          <a:p>
            <a:pPr>
              <a:spcAft>
                <a:spcPts val="600"/>
              </a:spcAft>
            </a:pPr>
            <a:r>
              <a:rPr lang="en-US" sz="1400" dirty="0"/>
              <a:t>Charted means</a:t>
            </a:r>
          </a:p>
          <a:p>
            <a:pPr>
              <a:spcAft>
                <a:spcPts val="600"/>
              </a:spcAft>
            </a:pPr>
            <a:r>
              <a:rPr lang="en-US" sz="1400" dirty="0"/>
              <a:t>Calculated statistics to better understand population (e.g. standard deviations / quartiles)</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4596125"/>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How Did We React?</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5022518"/>
            <a:ext cx="3849263" cy="132471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Leverage each other on time/qty limits</a:t>
            </a:r>
          </a:p>
          <a:p>
            <a:r>
              <a:rPr lang="en-US" sz="1400" dirty="0"/>
              <a:t>Shifted timelines but kept same length</a:t>
            </a:r>
          </a:p>
          <a:p>
            <a:r>
              <a:rPr lang="en-US" sz="1400" dirty="0"/>
              <a:t>Reduced target cities</a:t>
            </a:r>
          </a:p>
          <a:p>
            <a:r>
              <a:rPr lang="en-US" sz="1400" dirty="0"/>
              <a:t>Reduced crime scope (property specific)</a:t>
            </a:r>
          </a:p>
          <a:p>
            <a:endParaRPr lang="en-US" sz="1400" dirty="0"/>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1095866"/>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Know Your Limits</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1477867"/>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How messy is data source</a:t>
            </a:r>
          </a:p>
          <a:p>
            <a:r>
              <a:rPr lang="en-US" sz="1400" dirty="0"/>
              <a:t>Inconsistent reporting</a:t>
            </a:r>
          </a:p>
          <a:p>
            <a:r>
              <a:rPr lang="en-US" sz="1400" dirty="0"/>
              <a:t>Timeliness of outside communication</a:t>
            </a:r>
          </a:p>
          <a:p>
            <a:r>
              <a:rPr lang="en-US" sz="1400" dirty="0"/>
              <a:t>Git capability</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28633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Data Limitations</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3322983"/>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Free API call restrictions</a:t>
            </a:r>
          </a:p>
          <a:p>
            <a:r>
              <a:rPr lang="en-US" sz="1400" dirty="0"/>
              <a:t>Inconsistent timeline availability</a:t>
            </a:r>
          </a:p>
          <a:p>
            <a:r>
              <a:rPr lang="en-US" sz="1400" dirty="0"/>
              <a:t>What is available? (e.g. graduation rate vs. school rating)</a:t>
            </a:r>
          </a:p>
          <a:p>
            <a:r>
              <a:rPr lang="en-US" sz="1400" dirty="0"/>
              <a:t>Maxing out our API call limit</a:t>
            </a:r>
          </a:p>
          <a:p>
            <a:endParaRPr lang="en-US" sz="1400" dirty="0"/>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Lessons Learned</a:t>
            </a:r>
          </a:p>
        </p:txBody>
      </p:sp>
      <p:pic>
        <p:nvPicPr>
          <p:cNvPr id="1026" name="Picture 2" descr="7 Toxic Thinking Mistakes That Will Keep You From Being Mentally Strong |  Inc.com">
            <a:extLst>
              <a:ext uri="{FF2B5EF4-FFF2-40B4-BE49-F238E27FC236}">
                <a16:creationId xmlns:a16="http://schemas.microsoft.com/office/drawing/2014/main" id="{4BB5F9EE-7F77-7101-2A66-A821E9836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 y="4780317"/>
            <a:ext cx="3657534" cy="20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5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blue squares&#10;&#10;Description automatically generated">
            <a:extLst>
              <a:ext uri="{FF2B5EF4-FFF2-40B4-BE49-F238E27FC236}">
                <a16:creationId xmlns:a16="http://schemas.microsoft.com/office/drawing/2014/main" id="{94DF37DC-5ED2-1974-D64A-B7F8048AC2AF}"/>
              </a:ext>
            </a:extLst>
          </p:cNvPr>
          <p:cNvPicPr>
            <a:picLocks noChangeAspect="1"/>
          </p:cNvPicPr>
          <p:nvPr/>
        </p:nvPicPr>
        <p:blipFill rotWithShape="1">
          <a:blip r:embed="rId3"/>
          <a:srcRect l="6886" t="4091" r="8384" b="4852"/>
          <a:stretch/>
        </p:blipFill>
        <p:spPr>
          <a:xfrm>
            <a:off x="8466159" y="970651"/>
            <a:ext cx="3315855" cy="1781722"/>
          </a:xfrm>
          <a:prstGeom prst="rect">
            <a:avLst/>
          </a:prstGeo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461352"/>
            <a:ext cx="5991501" cy="50095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1411918"/>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1791421"/>
            <a:ext cx="3126583" cy="603889"/>
          </a:xfrm>
        </p:spPr>
        <p:txBody>
          <a:bodyPr/>
          <a:lstStyle/>
          <a:p>
            <a:r>
              <a:rPr lang="en-US" dirty="0"/>
              <a:t>Third in population growth</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2867338"/>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3249339"/>
            <a:ext cx="3126583" cy="956904"/>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5024359" y="466399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5024359" y="504599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11</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different colored lines&#10;&#10;Description automatically generated">
            <a:extLst>
              <a:ext uri="{FF2B5EF4-FFF2-40B4-BE49-F238E27FC236}">
                <a16:creationId xmlns:a16="http://schemas.microsoft.com/office/drawing/2014/main" id="{838EB163-083F-82E1-BC71-FD80C3448FF6}"/>
              </a:ext>
            </a:extLst>
          </p:cNvPr>
          <p:cNvPicPr>
            <a:picLocks noChangeAspect="1"/>
          </p:cNvPicPr>
          <p:nvPr/>
        </p:nvPicPr>
        <p:blipFill rotWithShape="1">
          <a:blip r:embed="rId5"/>
          <a:srcRect l="5689" r="8603"/>
          <a:stretch/>
        </p:blipFill>
        <p:spPr>
          <a:xfrm>
            <a:off x="8333262" y="4381531"/>
            <a:ext cx="3581649" cy="2089431"/>
          </a:xfrm>
          <a:prstGeom prst="rect">
            <a:avLst/>
          </a:prstGeom>
        </p:spPr>
      </p:pic>
      <p:pic>
        <p:nvPicPr>
          <p:cNvPr id="4" name="Picture 3">
            <a:extLst>
              <a:ext uri="{FF2B5EF4-FFF2-40B4-BE49-F238E27FC236}">
                <a16:creationId xmlns:a16="http://schemas.microsoft.com/office/drawing/2014/main" id="{0CEF115F-A105-CFF4-EFF4-E336AA1CF9DF}"/>
              </a:ext>
            </a:extLst>
          </p:cNvPr>
          <p:cNvPicPr>
            <a:picLocks noChangeAspect="1"/>
          </p:cNvPicPr>
          <p:nvPr/>
        </p:nvPicPr>
        <p:blipFill>
          <a:blip r:embed="rId6"/>
          <a:stretch>
            <a:fillRect/>
          </a:stretch>
        </p:blipFill>
        <p:spPr>
          <a:xfrm>
            <a:off x="8611791" y="2745678"/>
            <a:ext cx="3024591" cy="1792902"/>
          </a:xfrm>
          <a:prstGeom prst="rect">
            <a:avLst/>
          </a:prstGeom>
        </p:spPr>
      </p:pic>
    </p:spTree>
    <p:extLst>
      <p:ext uri="{BB962C8B-B14F-4D97-AF65-F5344CB8AC3E}">
        <p14:creationId xmlns:p14="http://schemas.microsoft.com/office/powerpoint/2010/main" val="3671733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ctr" anchorCtr="0"/>
          <a:lstStyle/>
          <a:p>
            <a:r>
              <a:rPr lang="en-US" b="1" dirty="0"/>
              <a:t>Next Steps</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12</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pPr>
              <a:lnSpc>
                <a:spcPct val="100000"/>
              </a:lnSpc>
            </a:pPr>
            <a:r>
              <a:rPr lang="en-US" dirty="0"/>
              <a:t>Once have reduced target cities, further dive into specific location details(e.g. city vs. suburb; zip codes; specific schools)</a:t>
            </a:r>
          </a:p>
          <a:p>
            <a:pPr>
              <a:lnSpc>
                <a:spcPct val="100000"/>
              </a:lnSpc>
            </a:pPr>
            <a:endParaRPr lang="en-US" dirty="0"/>
          </a:p>
          <a:p>
            <a:pPr>
              <a:lnSpc>
                <a:spcPct val="100000"/>
              </a:lnSpc>
            </a:pPr>
            <a:endParaRPr lang="en-US" dirty="0"/>
          </a:p>
          <a:p>
            <a:pPr>
              <a:lnSpc>
                <a:spcPct val="100000"/>
              </a:lnSpc>
            </a:pPr>
            <a:r>
              <a:rPr lang="en-US" dirty="0"/>
              <a:t>Clarify Profitability</a:t>
            </a:r>
          </a:p>
          <a:p>
            <a:pPr>
              <a:lnSpc>
                <a:spcPct val="100000"/>
              </a:lnSpc>
            </a:pPr>
            <a:r>
              <a:rPr lang="en-US" dirty="0"/>
              <a:t> - Find mortgage + property tax costs to compare to rental for target housing</a:t>
            </a:r>
          </a:p>
          <a:p>
            <a:pPr>
              <a:lnSpc>
                <a:spcPct val="100000"/>
              </a:lnSpc>
            </a:pPr>
            <a:r>
              <a:rPr lang="en-US" dirty="0"/>
              <a:t> - Average time to re-coup investment money</a:t>
            </a:r>
          </a:p>
          <a:p>
            <a:pPr>
              <a:lnSpc>
                <a:spcPct val="100000"/>
              </a:lnSpc>
            </a:pPr>
            <a:r>
              <a:rPr lang="en-US" dirty="0"/>
              <a:t> - Long term vs. short term rental </a:t>
            </a:r>
          </a:p>
          <a:p>
            <a:pPr>
              <a:lnSpc>
                <a:spcPct val="100000"/>
              </a:lnSpc>
            </a:pPr>
            <a:endParaRPr lang="en-US" dirty="0"/>
          </a:p>
          <a:p>
            <a:pPr>
              <a:lnSpc>
                <a:spcPct val="100000"/>
              </a:lnSpc>
            </a:pPr>
            <a:r>
              <a:rPr lang="en-US" dirty="0"/>
              <a:t>Clarify attractiveness</a:t>
            </a:r>
          </a:p>
          <a:p>
            <a:pPr>
              <a:lnSpc>
                <a:spcPct val="100000"/>
              </a:lnSpc>
            </a:pPr>
            <a:r>
              <a:rPr lang="en-US" dirty="0"/>
              <a:t> - Pull property crime rate out from overall crime rate</a:t>
            </a:r>
          </a:p>
          <a:p>
            <a:pPr>
              <a:lnSpc>
                <a:spcPct val="100000"/>
              </a:lnSpc>
            </a:pPr>
            <a:r>
              <a:rPr lang="en-US" dirty="0"/>
              <a:t> - School performance on standardized test results</a:t>
            </a:r>
          </a:p>
          <a:p>
            <a:pPr>
              <a:lnSpc>
                <a:spcPct val="100000"/>
              </a:lnSpc>
            </a:pPr>
            <a:endParaRPr lang="en-US" dirty="0"/>
          </a:p>
        </p:txBody>
      </p:sp>
      <p:pic>
        <p:nvPicPr>
          <p:cNvPr id="3076" name="Picture 4" descr="Matt Baier Professional Organizing Fairfield and Westchester County CT">
            <a:extLst>
              <a:ext uri="{FF2B5EF4-FFF2-40B4-BE49-F238E27FC236}">
                <a16:creationId xmlns:a16="http://schemas.microsoft.com/office/drawing/2014/main" id="{D561D0AA-09BE-9126-1518-A6B5D380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53" y="1"/>
            <a:ext cx="4460526" cy="25100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g Deep Art Print by Dog is Good and Cat is Good | iCanvas">
            <a:extLst>
              <a:ext uri="{FF2B5EF4-FFF2-40B4-BE49-F238E27FC236}">
                <a16:creationId xmlns:a16="http://schemas.microsoft.com/office/drawing/2014/main" id="{84D9DD85-756F-B966-D8FF-F5860AA9F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44" t="24445" r="20444" b="21778"/>
          <a:stretch/>
        </p:blipFill>
        <p:spPr bwMode="auto">
          <a:xfrm>
            <a:off x="350753" y="3677920"/>
            <a:ext cx="4460526" cy="3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71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Population Analysis By growth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26602" y="974426"/>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solidFill>
                  <a:schemeClr val="accent2"/>
                </a:solidFill>
                <a:hlinkClick r:id="rId3"/>
              </a:rPr>
              <a:t>Census Data Wrapper</a:t>
            </a:r>
            <a:r>
              <a:rPr lang="en-US" sz="1400" dirty="0">
                <a:solidFill>
                  <a:schemeClr val="accent2"/>
                </a:solidFill>
              </a:rPr>
              <a:t>, </a:t>
            </a:r>
            <a:r>
              <a:rPr lang="en-US" sz="1400" dirty="0">
                <a:solidFill>
                  <a:schemeClr val="accent2"/>
                </a:solidFill>
                <a:hlinkClick r:id="rId4"/>
              </a:rPr>
              <a:t>Census Data API</a:t>
            </a:r>
            <a:endParaRPr lang="en-US" sz="1200" dirty="0">
              <a:solidFill>
                <a:schemeClr val="accent2"/>
              </a:solidFill>
            </a:endParaRP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New York City</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14</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4" y="2243587"/>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Shows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highest overall population growth for the years analyzed.</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Chicago, Denver, Austin,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47148" y="3725383"/>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cs typeface="Times New Roman" panose="02020603050405020304" pitchFamily="18" charset="0"/>
              </a:rPr>
              <a:t>All show overall population growth in the same timeframe.</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47148" y="5415632"/>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hows </a:t>
            </a:r>
            <a:r>
              <a:rPr lang="en-US" sz="1500">
                <a:effectLst/>
                <a:latin typeface="Calibri" panose="020F0502020204030204" pitchFamily="34" charset="0"/>
                <a:ea typeface="Calibri" panose="020F0502020204030204" pitchFamily="34" charset="0"/>
                <a:cs typeface="Times New Roman" panose="02020603050405020304" pitchFamily="18" charset="0"/>
              </a:rPr>
              <a:t>an overall </a:t>
            </a:r>
            <a:r>
              <a:rPr lang="en-US" sz="1500" dirty="0">
                <a:effectLst/>
                <a:latin typeface="Calibri" panose="020F0502020204030204" pitchFamily="34" charset="0"/>
                <a:ea typeface="Calibri" panose="020F0502020204030204" pitchFamily="34" charset="0"/>
                <a:cs typeface="Times New Roman" panose="02020603050405020304" pitchFamily="18" charset="0"/>
              </a:rPr>
              <a:t>decrease in </a:t>
            </a:r>
            <a:r>
              <a:rPr lang="en-US" sz="1500">
                <a:effectLst/>
                <a:latin typeface="Calibri" panose="020F0502020204030204" pitchFamily="34" charset="0"/>
                <a:ea typeface="Calibri" panose="020F0502020204030204" pitchFamily="34" charset="0"/>
                <a:cs typeface="Times New Roman" panose="02020603050405020304" pitchFamily="18" charset="0"/>
              </a:rPr>
              <a:t>population size for the years analyzed.</a:t>
            </a:r>
            <a:endParaRPr lang="en-US" sz="1500" dirty="0"/>
          </a:p>
        </p:txBody>
      </p:sp>
      <p:pic>
        <p:nvPicPr>
          <p:cNvPr id="6" name="Picture 5" descr="A graph with different colored bars&#10;&#10;Description automatically generated">
            <a:extLst>
              <a:ext uri="{FF2B5EF4-FFF2-40B4-BE49-F238E27FC236}">
                <a16:creationId xmlns:a16="http://schemas.microsoft.com/office/drawing/2014/main" id="{3E5AA046-B773-C4E7-44E9-E09DA1B1090E}"/>
              </a:ext>
            </a:extLst>
          </p:cNvPr>
          <p:cNvPicPr>
            <a:picLocks noChangeAspect="1"/>
          </p:cNvPicPr>
          <p:nvPr/>
        </p:nvPicPr>
        <p:blipFill>
          <a:blip r:embed="rId5"/>
          <a:stretch>
            <a:fillRect/>
          </a:stretch>
        </p:blipFill>
        <p:spPr>
          <a:xfrm>
            <a:off x="708891" y="167266"/>
            <a:ext cx="5171209" cy="3878407"/>
          </a:xfrm>
          <a:prstGeom prst="rect">
            <a:avLst/>
          </a:prstGeom>
        </p:spPr>
      </p:pic>
      <p:pic>
        <p:nvPicPr>
          <p:cNvPr id="8" name="Picture 7" descr="A graph of a number of people in different countries/regions&#10;&#10;Description automatically generated with medium confidence">
            <a:extLst>
              <a:ext uri="{FF2B5EF4-FFF2-40B4-BE49-F238E27FC236}">
                <a16:creationId xmlns:a16="http://schemas.microsoft.com/office/drawing/2014/main" id="{B038B3E2-2C7E-3A55-CCC6-B22F0E6F987E}"/>
              </a:ext>
            </a:extLst>
          </p:cNvPr>
          <p:cNvPicPr>
            <a:picLocks noChangeAspect="1"/>
          </p:cNvPicPr>
          <p:nvPr/>
        </p:nvPicPr>
        <p:blipFill>
          <a:blip r:embed="rId6"/>
          <a:stretch>
            <a:fillRect/>
          </a:stretch>
        </p:blipFill>
        <p:spPr>
          <a:xfrm>
            <a:off x="708891" y="4218183"/>
            <a:ext cx="5171209" cy="2484005"/>
          </a:xfrm>
          <a:prstGeom prst="rect">
            <a:avLst/>
          </a:prstGeom>
        </p:spPr>
      </p:pic>
    </p:spTree>
    <p:extLst>
      <p:ext uri="{BB962C8B-B14F-4D97-AF65-F5344CB8AC3E}">
        <p14:creationId xmlns:p14="http://schemas.microsoft.com/office/powerpoint/2010/main" val="3451540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15</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Show </a:t>
            </a:r>
            <a:r>
              <a:rPr lang="en-US" sz="14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 </a:t>
            </a:r>
            <a:r>
              <a:rPr lang="en-US" sz="1400" dirty="0"/>
              <a:t>The middle 50% of Austin schools have a graduation rate between 92.1 and 97.5. The middle 50% of Denver schools have a graduation rate between 76.2 and 91.2.</a:t>
            </a:r>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pic>
        <p:nvPicPr>
          <p:cNvPr id="2" name="Picture 1">
            <a:extLst>
              <a:ext uri="{FF2B5EF4-FFF2-40B4-BE49-F238E27FC236}">
                <a16:creationId xmlns:a16="http://schemas.microsoft.com/office/drawing/2014/main" id="{F1AFAC51-0C5F-FAA6-2F16-C42770D057D0}"/>
              </a:ext>
            </a:extLst>
          </p:cNvPr>
          <p:cNvPicPr>
            <a:picLocks noChangeAspect="1"/>
          </p:cNvPicPr>
          <p:nvPr/>
        </p:nvPicPr>
        <p:blipFill rotWithShape="1">
          <a:blip r:embed="rId10"/>
          <a:srcRect l="3525"/>
          <a:stretch/>
        </p:blipFill>
        <p:spPr>
          <a:xfrm>
            <a:off x="0" y="4546271"/>
            <a:ext cx="6548582" cy="1337798"/>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A1A55E6E-81FD-7911-A002-BA58D39BE536}"/>
              </a:ext>
            </a:extLst>
          </p:cNvPr>
          <p:cNvPicPr>
            <a:picLocks noChangeAspect="1"/>
          </p:cNvPicPr>
          <p:nvPr/>
        </p:nvPicPr>
        <p:blipFill>
          <a:blip r:embed="rId11"/>
          <a:stretch>
            <a:fillRect/>
          </a:stretch>
        </p:blipFill>
        <p:spPr>
          <a:xfrm>
            <a:off x="91710" y="1128313"/>
            <a:ext cx="6250630" cy="3093489"/>
          </a:xfrm>
          <a:prstGeom prst="rect">
            <a:avLst/>
          </a:prstGeom>
        </p:spPr>
      </p:pic>
    </p:spTree>
    <p:extLst>
      <p:ext uri="{BB962C8B-B14F-4D97-AF65-F5344CB8AC3E}">
        <p14:creationId xmlns:p14="http://schemas.microsoft.com/office/powerpoint/2010/main" val="109430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dirty="0"/>
              <a:t>Analysis of crime in cities</a:t>
            </a:r>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Denver, Austin</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16</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The two lowest in terms of overall amount of crime. Denver, however, is showing an increase in the amount of crime over the years, whereas Austin is decreasing. </a:t>
            </a:r>
            <a:endParaRPr lang="en-US" sz="14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Both cities are more in the middle when it comes to crime, but both show increases to crime more steeply.</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New York City</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The highest amount of crime of all cities. Both show incredible amounts and increases between years.</a:t>
            </a:r>
            <a:endParaRPr lang="en-US" sz="1500" dirty="0"/>
          </a:p>
        </p:txBody>
      </p:sp>
      <p:pic>
        <p:nvPicPr>
          <p:cNvPr id="6" name="Picture 5" descr="A graph of a number of bars&#10;&#10;Description automatically generated with medium confidence">
            <a:extLst>
              <a:ext uri="{FF2B5EF4-FFF2-40B4-BE49-F238E27FC236}">
                <a16:creationId xmlns:a16="http://schemas.microsoft.com/office/drawing/2014/main" id="{B0C1CDF7-C309-237F-CD5C-05BE836251CA}"/>
              </a:ext>
            </a:extLst>
          </p:cNvPr>
          <p:cNvPicPr>
            <a:picLocks noChangeAspect="1"/>
          </p:cNvPicPr>
          <p:nvPr/>
        </p:nvPicPr>
        <p:blipFill>
          <a:blip r:embed="rId10"/>
          <a:stretch>
            <a:fillRect/>
          </a:stretch>
        </p:blipFill>
        <p:spPr>
          <a:xfrm>
            <a:off x="206083" y="338774"/>
            <a:ext cx="5618053" cy="3370832"/>
          </a:xfrm>
          <a:prstGeom prst="rect">
            <a:avLst/>
          </a:prstGeom>
        </p:spPr>
      </p:pic>
      <p:pic>
        <p:nvPicPr>
          <p:cNvPr id="8" name="Picture 7" descr="A graph showing a number of lines&#10;&#10;Description automatically generated with medium confidence">
            <a:extLst>
              <a:ext uri="{FF2B5EF4-FFF2-40B4-BE49-F238E27FC236}">
                <a16:creationId xmlns:a16="http://schemas.microsoft.com/office/drawing/2014/main" id="{CAA88792-7E00-3D6C-01F4-C0093FBBFCBF}"/>
              </a:ext>
            </a:extLst>
          </p:cNvPr>
          <p:cNvPicPr>
            <a:picLocks noChangeAspect="1"/>
          </p:cNvPicPr>
          <p:nvPr/>
        </p:nvPicPr>
        <p:blipFill>
          <a:blip r:embed="rId11"/>
          <a:stretch>
            <a:fillRect/>
          </a:stretch>
        </p:blipFill>
        <p:spPr>
          <a:xfrm>
            <a:off x="602994" y="3976775"/>
            <a:ext cx="4961561" cy="2581662"/>
          </a:xfrm>
          <a:prstGeom prst="rect">
            <a:avLst/>
          </a:prstGeom>
        </p:spPr>
      </p:pic>
    </p:spTree>
    <p:extLst>
      <p:ext uri="{BB962C8B-B14F-4D97-AF65-F5344CB8AC3E}">
        <p14:creationId xmlns:p14="http://schemas.microsoft.com/office/powerpoint/2010/main" val="27343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3"/>
              </a:rPr>
              <a:t>U.S. Bureau of Labor Statistics</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San Francisco, (Austin,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Colorado, Tennessee,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5"/>
          <a:stretch>
            <a:fillRect/>
          </a:stretch>
        </p:blipFill>
        <p:spPr>
          <a:xfrm>
            <a:off x="5898037" y="221457"/>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6"/>
          <a:stretch>
            <a:fillRect/>
          </a:stretch>
        </p:blipFill>
        <p:spPr>
          <a:xfrm>
            <a:off x="5898037" y="3406009"/>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5"/>
              </a:rPr>
              <a:t>Census Python API</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6"/>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19</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207"/>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3"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Starter Home sales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Sales trends</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US" sz="1400" b="1" dirty="0">
                <a:effectLst/>
                <a:latin typeface="Helvetica Neue" panose="02000503000000020004" pitchFamily="2" charset="0"/>
              </a:rPr>
              <a:t>This chart shows the recent sales of house within our 6 cities, the houses also meet these parameters 1-3 bedrooms, square foot max of 1500 sq. ft, and zoned residential with sales in a range from 1/1/2020-12/31/2022. We Got No results for Denver, Memphis, New York, and San Francisco.</a:t>
            </a:r>
            <a:endParaRPr lang="en-US" sz="1400" dirty="0">
              <a:effectLst/>
              <a:latin typeface="Helvetica Neue" panose="02000503000000020004" pitchFamily="2" charset="0"/>
            </a:endParaRPr>
          </a:p>
          <a:p>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US" sz="1400" b="1" dirty="0">
                <a:effectLst/>
                <a:latin typeface="Helvetica Neue" panose="02000503000000020004" pitchFamily="2" charset="0"/>
              </a:rPr>
              <a:t>A Chart was not able to be made because there were no houses available in any of the 6 cities that we searched and also met these parameters, are houses with 1-3 bedrooms, square foot max of 1500sq. ft. , and zoned residential.</a:t>
            </a:r>
            <a:endParaRPr lang="en-US" sz="1400" b="1"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20</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Houses Available to Buy</a:t>
            </a:r>
            <a:endParaRPr lang="en-US" dirty="0"/>
          </a:p>
        </p:txBody>
      </p:sp>
      <p:pic>
        <p:nvPicPr>
          <p:cNvPr id="3" name="Picture 2" descr="A graph with colored dots&#10;&#10;Description automatically generated">
            <a:extLst>
              <a:ext uri="{FF2B5EF4-FFF2-40B4-BE49-F238E27FC236}">
                <a16:creationId xmlns:a16="http://schemas.microsoft.com/office/drawing/2014/main" id="{CC83E2A3-C004-4211-CF46-801FB598D75D}"/>
              </a:ext>
            </a:extLst>
          </p:cNvPr>
          <p:cNvPicPr>
            <a:picLocks noChangeAspect="1"/>
          </p:cNvPicPr>
          <p:nvPr/>
        </p:nvPicPr>
        <p:blipFill>
          <a:blip r:embed="rId8"/>
          <a:stretch>
            <a:fillRect/>
          </a:stretch>
        </p:blipFill>
        <p:spPr>
          <a:xfrm>
            <a:off x="710983" y="1286594"/>
            <a:ext cx="5592417" cy="2925417"/>
          </a:xfrm>
          <a:prstGeom prst="rect">
            <a:avLst/>
          </a:prstGeom>
        </p:spPr>
      </p:pic>
    </p:spTree>
    <p:extLst>
      <p:ext uri="{BB962C8B-B14F-4D97-AF65-F5344CB8AC3E}">
        <p14:creationId xmlns:p14="http://schemas.microsoft.com/office/powerpoint/2010/main" val="49094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3"/>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3"/>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3"/>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6" y="597993"/>
            <a:ext cx="6602909" cy="621208"/>
          </a:xfrm>
        </p:spPr>
        <p:txBody>
          <a:bodyPr/>
          <a:lstStyle/>
          <a:p>
            <a:pPr algn="l"/>
            <a:r>
              <a:rPr lang="en-US" dirty="0"/>
              <a:t>Process: School Notebook Demo</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736080" y="136525"/>
            <a:ext cx="4947803" cy="1850272"/>
          </a:xfrm>
          <a:prstGeom prst="rect">
            <a:avLst/>
          </a:prstGeom>
        </p:spPr>
      </p:pic>
      <p:pic>
        <p:nvPicPr>
          <p:cNvPr id="6" name="Picture 5">
            <a:extLst>
              <a:ext uri="{FF2B5EF4-FFF2-40B4-BE49-F238E27FC236}">
                <a16:creationId xmlns:a16="http://schemas.microsoft.com/office/drawing/2014/main" id="{B9ADA31E-F473-0D5C-0021-301E3BDA7D54}"/>
              </a:ext>
            </a:extLst>
          </p:cNvPr>
          <p:cNvPicPr>
            <a:picLocks noChangeAspect="1"/>
          </p:cNvPicPr>
          <p:nvPr/>
        </p:nvPicPr>
        <p:blipFill>
          <a:blip r:embed="rId4"/>
          <a:stretch>
            <a:fillRect/>
          </a:stretch>
        </p:blipFill>
        <p:spPr>
          <a:xfrm>
            <a:off x="113257" y="1986797"/>
            <a:ext cx="5849166" cy="3934374"/>
          </a:xfrm>
          <a:prstGeom prst="rect">
            <a:avLst/>
          </a:prstGeom>
        </p:spPr>
      </p:pic>
      <p:pic>
        <p:nvPicPr>
          <p:cNvPr id="8" name="Picture 7">
            <a:extLst>
              <a:ext uri="{FF2B5EF4-FFF2-40B4-BE49-F238E27FC236}">
                <a16:creationId xmlns:a16="http://schemas.microsoft.com/office/drawing/2014/main" id="{C7A20CB3-85A2-4573-2783-66D0F2797C9D}"/>
              </a:ext>
            </a:extLst>
          </p:cNvPr>
          <p:cNvPicPr>
            <a:picLocks noChangeAspect="1"/>
          </p:cNvPicPr>
          <p:nvPr/>
        </p:nvPicPr>
        <p:blipFill>
          <a:blip r:embed="rId5"/>
          <a:stretch>
            <a:fillRect/>
          </a:stretch>
        </p:blipFill>
        <p:spPr>
          <a:xfrm>
            <a:off x="2945621" y="2718317"/>
            <a:ext cx="6300757" cy="3569736"/>
          </a:xfrm>
          <a:prstGeom prst="rect">
            <a:avLst/>
          </a:prstGeom>
        </p:spPr>
      </p:pic>
      <p:pic>
        <p:nvPicPr>
          <p:cNvPr id="10" name="Picture 9">
            <a:extLst>
              <a:ext uri="{FF2B5EF4-FFF2-40B4-BE49-F238E27FC236}">
                <a16:creationId xmlns:a16="http://schemas.microsoft.com/office/drawing/2014/main" id="{EEDC2710-8200-7112-3649-DB7C68EE13CC}"/>
              </a:ext>
            </a:extLst>
          </p:cNvPr>
          <p:cNvPicPr>
            <a:picLocks noChangeAspect="1"/>
          </p:cNvPicPr>
          <p:nvPr/>
        </p:nvPicPr>
        <p:blipFill rotWithShape="1">
          <a:blip r:embed="rId6"/>
          <a:srcRect l="3525"/>
          <a:stretch/>
        </p:blipFill>
        <p:spPr>
          <a:xfrm>
            <a:off x="5516880" y="4767455"/>
            <a:ext cx="6548582" cy="1337798"/>
          </a:xfrm>
          <a:prstGeom prst="rect">
            <a:avLst/>
          </a:prstGeom>
        </p:spPr>
      </p:pic>
    </p:spTree>
    <p:extLst>
      <p:ext uri="{BB962C8B-B14F-4D97-AF65-F5344CB8AC3E}">
        <p14:creationId xmlns:p14="http://schemas.microsoft.com/office/powerpoint/2010/main" val="18859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hlinkClick r:id="rId3"/>
              </a:rPr>
              <a:t>Census Data API</a:t>
            </a:r>
            <a:endParaRPr lang="en-US" sz="1400" dirty="0">
              <a:hlinkClick r:id="rId4"/>
            </a:endParaRPr>
          </a:p>
          <a:p>
            <a:r>
              <a:rPr lang="en-US" sz="1400" dirty="0">
                <a:hlinkClick r:id="rId4"/>
              </a:rPr>
              <a:t>Census Data Wrapper</a:t>
            </a:r>
            <a:endParaRPr lang="en-US" sz="1400" dirty="0"/>
          </a:p>
          <a:p>
            <a:endParaRPr lang="en-US" sz="1400" dirty="0"/>
          </a:p>
          <a:p>
            <a:r>
              <a:rPr lang="en-US" sz="1200" dirty="0"/>
              <a:t>Used Census dependency within Jupyter Notebook.  Limited dataset due to 2022 Census information being unavailable.</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Census Python API</a:t>
            </a:r>
            <a:endParaRPr lang="en-US" sz="1400" dirty="0"/>
          </a:p>
          <a:p>
            <a:endParaRPr lang="en-US" sz="1400" dirty="0"/>
          </a:p>
          <a:p>
            <a:r>
              <a:rPr lang="en-US" sz="1400" dirty="0"/>
              <a:t>Monthly vs. Annual data sets</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hlinkClick r:id="rId5"/>
              </a:rPr>
              <a:t>Austin</a:t>
            </a:r>
            <a:r>
              <a:rPr lang="en-US" sz="1100" dirty="0"/>
              <a:t>, </a:t>
            </a:r>
            <a:r>
              <a:rPr lang="en-US" sz="1100" dirty="0">
                <a:hlinkClick r:id="rId6"/>
              </a:rPr>
              <a:t>Chicago</a:t>
            </a:r>
            <a:r>
              <a:rPr lang="en-US" sz="1100" dirty="0"/>
              <a:t>, </a:t>
            </a:r>
            <a:r>
              <a:rPr lang="en-US" sz="1100" dirty="0">
                <a:hlinkClick r:id="rId7"/>
              </a:rPr>
              <a:t>Denver</a:t>
            </a:r>
            <a:r>
              <a:rPr lang="en-US" sz="1100" dirty="0"/>
              <a:t>, </a:t>
            </a:r>
            <a:r>
              <a:rPr lang="en-US" sz="1100" dirty="0">
                <a:hlinkClick r:id="rId8"/>
              </a:rPr>
              <a:t>Memphis</a:t>
            </a:r>
            <a:r>
              <a:rPr lang="en-US" sz="1100" dirty="0"/>
              <a:t>, </a:t>
            </a:r>
            <a:r>
              <a:rPr lang="en-US" sz="1100" dirty="0">
                <a:hlinkClick r:id="rId9"/>
              </a:rPr>
              <a:t>New York City</a:t>
            </a:r>
            <a:r>
              <a:rPr lang="en-US" sz="1100" dirty="0"/>
              <a:t>, </a:t>
            </a:r>
            <a:r>
              <a:rPr lang="en-US" sz="1100" dirty="0">
                <a:hlinkClick r:id="rId10"/>
              </a:rPr>
              <a:t>San Francisco</a:t>
            </a:r>
            <a:endParaRPr lang="en-US" sz="1100" dirty="0"/>
          </a:p>
          <a:p>
            <a:endParaRPr lang="en-US" sz="1400" dirty="0"/>
          </a:p>
          <a:p>
            <a:r>
              <a:rPr lang="en-US" sz="1200" dirty="0"/>
              <a:t>Official city government data is incredibly helpful, however large file sizes and not every city has the same level of organization</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Menlo" panose="020B0609030804020204" pitchFamily="49" charset="0"/>
                <a:ea typeface="Menlo" panose="020B0609030804020204" pitchFamily="49" charset="0"/>
                <a:cs typeface="Menlo" panose="020B0609030804020204" pitchFamily="49" charset="0"/>
                <a:hlinkClick r:id="rId11"/>
              </a:rPr>
              <a:t>https://www.attomdata.com</a:t>
            </a:r>
            <a:r>
              <a:rPr lang="en-US" sz="1100">
                <a:latin typeface="Menlo" panose="020B0609030804020204" pitchFamily="49" charset="0"/>
                <a:ea typeface="Menlo" panose="020B0609030804020204" pitchFamily="49" charset="0"/>
                <a:cs typeface="Menlo" panose="020B0609030804020204" pitchFamily="49" charset="0"/>
                <a:hlinkClick r:id="rId11"/>
              </a:rPr>
              <a:t>/</a:t>
            </a:r>
            <a:endParaRPr lang="en-US" sz="1100">
              <a:latin typeface="Menlo" panose="020B0609030804020204" pitchFamily="49" charset="0"/>
              <a:ea typeface="Menlo" panose="020B0609030804020204" pitchFamily="49" charset="0"/>
              <a:cs typeface="Menlo" panose="020B0609030804020204" pitchFamily="49" charset="0"/>
            </a:endParaRPr>
          </a:p>
          <a:p>
            <a:endParaRPr lang="en-US" sz="1400" dirty="0"/>
          </a:p>
          <a:p>
            <a:r>
              <a:rPr lang="en-US" sz="1050" dirty="0"/>
              <a:t>Used API to show house/sales in our 6 cities created Data Frames for each city Combined all cities the graph sales date by price</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12"/>
              </a:rPr>
              <a:t>Austin</a:t>
            </a:r>
            <a:r>
              <a:rPr lang="en-US" sz="1100" dirty="0">
                <a:latin typeface="Menlo" panose="020B0609030804020204" pitchFamily="49" charset="0"/>
              </a:rPr>
              <a:t>, </a:t>
            </a:r>
            <a:r>
              <a:rPr lang="en-US" sz="1100" dirty="0">
                <a:effectLst/>
                <a:latin typeface="Menlo" panose="020B0609030804020204" pitchFamily="49" charset="0"/>
                <a:hlinkClick r:id="rId13"/>
              </a:rPr>
              <a:t>Chicago</a:t>
            </a:r>
            <a:r>
              <a:rPr lang="en-US" sz="1100" dirty="0">
                <a:latin typeface="Menlo" panose="020B0609030804020204" pitchFamily="49" charset="0"/>
              </a:rPr>
              <a:t>, </a:t>
            </a:r>
            <a:r>
              <a:rPr lang="en-US" sz="1100" dirty="0">
                <a:effectLst/>
                <a:latin typeface="Menlo" panose="020B0609030804020204" pitchFamily="49" charset="0"/>
                <a:hlinkClick r:id="rId14"/>
              </a:rPr>
              <a:t>Denver</a:t>
            </a:r>
            <a:r>
              <a:rPr lang="en-US" sz="1100" dirty="0">
                <a:latin typeface="Menlo" panose="020B0609030804020204" pitchFamily="49" charset="0"/>
              </a:rPr>
              <a:t>, </a:t>
            </a:r>
            <a:r>
              <a:rPr lang="en-US" sz="1100" dirty="0">
                <a:effectLst/>
                <a:latin typeface="Menlo" panose="020B0609030804020204" pitchFamily="49" charset="0"/>
                <a:hlinkClick r:id="rId15"/>
              </a:rPr>
              <a:t>Memphis</a:t>
            </a:r>
            <a:r>
              <a:rPr lang="en-US" sz="1100" dirty="0">
                <a:effectLst/>
                <a:latin typeface="Menlo" panose="020B0609030804020204" pitchFamily="49" charset="0"/>
              </a:rPr>
              <a:t>, </a:t>
            </a:r>
            <a:r>
              <a:rPr lang="en-US" sz="1100" dirty="0">
                <a:effectLst/>
                <a:latin typeface="Menlo" panose="020B0609030804020204" pitchFamily="49" charset="0"/>
                <a:hlinkClick r:id="rId16"/>
              </a:rPr>
              <a:t>New York City</a:t>
            </a:r>
            <a:r>
              <a:rPr lang="en-US" sz="1100" dirty="0">
                <a:latin typeface="Menlo" panose="020B0609030804020204" pitchFamily="49" charset="0"/>
              </a:rPr>
              <a:t>, </a:t>
            </a:r>
            <a:r>
              <a:rPr lang="en-US" sz="1100" dirty="0">
                <a:effectLst/>
                <a:latin typeface="Menlo" panose="020B0609030804020204" pitchFamily="49" charset="0"/>
                <a:hlinkClick r:id="rId17"/>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18"/>
              </a:rPr>
              <a:t>U.S. Bureau of Labor Statistics API</a:t>
            </a:r>
            <a:endParaRPr lang="en-US" sz="1400" dirty="0"/>
          </a:p>
          <a:p>
            <a:endParaRPr lang="en-US" sz="1400" dirty="0"/>
          </a:p>
          <a:p>
            <a:r>
              <a:rPr lang="en-US" sz="1400" dirty="0"/>
              <a:t>Free registration highly recommended</a:t>
            </a:r>
          </a:p>
          <a:p>
            <a:r>
              <a:rPr lang="en-US" sz="1400" dirty="0"/>
              <a:t>Good </a:t>
            </a:r>
            <a:r>
              <a:rPr lang="en-US" sz="1400" dirty="0">
                <a:hlinkClick r:id="rId19"/>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3340849" y="5302952"/>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6180735" y="551926"/>
            <a:ext cx="626277" cy="626277"/>
          </a:xfrm>
          <a:prstGeom prst="rect">
            <a:avLst/>
          </a:prstGeom>
        </p:spPr>
      </p:pic>
      <p:pic>
        <p:nvPicPr>
          <p:cNvPr id="5" name="Picture 4" descr="A blueprint of a planet&#10;&#10;Description automatically generated">
            <a:extLst>
              <a:ext uri="{FF2B5EF4-FFF2-40B4-BE49-F238E27FC236}">
                <a16:creationId xmlns:a16="http://schemas.microsoft.com/office/drawing/2014/main" id="{D70869BA-58A7-B081-DCD8-101029009BAB}"/>
              </a:ext>
            </a:extLst>
          </p:cNvPr>
          <p:cNvPicPr>
            <a:picLocks noChangeAspect="1"/>
          </p:cNvPicPr>
          <p:nvPr/>
        </p:nvPicPr>
        <p:blipFill>
          <a:blip r:embed="rId24"/>
          <a:stretch>
            <a:fillRect/>
          </a:stretch>
        </p:blipFill>
        <p:spPr>
          <a:xfrm>
            <a:off x="0" y="2785639"/>
            <a:ext cx="3653988" cy="2087993"/>
          </a:xfrm>
          <a:prstGeom prst="rect">
            <a:avLst/>
          </a:prstGeom>
        </p:spPr>
      </p:pic>
    </p:spTree>
    <p:extLst>
      <p:ext uri="{BB962C8B-B14F-4D97-AF65-F5344CB8AC3E}">
        <p14:creationId xmlns:p14="http://schemas.microsoft.com/office/powerpoint/2010/main" val="21946481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2.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321</TotalTime>
  <Words>1620</Words>
  <Application>Microsoft Office PowerPoint</Application>
  <PresentationFormat>Widescreen</PresentationFormat>
  <Paragraphs>246</Paragraphs>
  <Slides>20</Slides>
  <Notes>14</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Helvetica Neue</vt:lpstr>
      <vt:lpstr>Menlo</vt:lpstr>
      <vt:lpstr>Tenorite </vt:lpstr>
      <vt:lpstr>Tenorite Bold</vt:lpstr>
      <vt:lpstr>Custom</vt:lpstr>
      <vt:lpstr>Presentation Requirements</vt:lpstr>
      <vt:lpstr>Urban Real Estate Investing, US</vt:lpstr>
      <vt:lpstr>About us</vt:lpstr>
      <vt:lpstr>Meet our client</vt:lpstr>
      <vt:lpstr>Process: School Notebook Demo</vt:lpstr>
      <vt:lpstr>Process Overview</vt:lpstr>
      <vt:lpstr>The Plan</vt:lpstr>
      <vt:lpstr>Process Overview Continued</vt:lpstr>
      <vt:lpstr>Data Sources</vt:lpstr>
      <vt:lpstr>Approach Highlights &amp;  Lessons Learned</vt:lpstr>
      <vt:lpstr>FINAL Recommendation: Denver, CO</vt:lpstr>
      <vt:lpstr>Next Steps          </vt:lpstr>
      <vt:lpstr>Additional Supporting Analysis</vt:lpstr>
      <vt:lpstr>Population Analysis By growth Percentages</vt:lpstr>
      <vt:lpstr>School Analysis By Graduation Rate Percentages</vt:lpstr>
      <vt:lpstr>Analysis of crime in cities</vt:lpstr>
      <vt:lpstr>Job market trends</vt:lpstr>
      <vt:lpstr>Profitability Growth</vt:lpstr>
      <vt:lpstr>Unemployment rates across the united states</vt:lpstr>
      <vt:lpstr>Starter Home sales trends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Brannan Geshwind</cp:lastModifiedBy>
  <cp:revision>41</cp:revision>
  <dcterms:created xsi:type="dcterms:W3CDTF">2023-07-26T17:59:29Z</dcterms:created>
  <dcterms:modified xsi:type="dcterms:W3CDTF">2023-08-02T23:01:44Z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